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742" r:id="rId1"/>
    <p:sldMasterId id="2147483743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86584" cy="6855173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2022-05-27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7" y="6353597"/>
            <a:ext cx="284423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6C75DD4-1B61-47F2-9551-08117661F7F1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2022-05-27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7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333C5FD-F3C4-4F2D-A190-9EC143F2EF5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328" y="6353729"/>
            <a:ext cx="2843535" cy="36497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748" y="6353729"/>
            <a:ext cx="3859084" cy="36497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3717" y="6353729"/>
            <a:ext cx="2843535" cy="36497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3076" name=""/>
          <p:cNvSpPr txBox="1"/>
          <p:nvPr/>
        </p:nvSpPr>
        <p:spPr>
          <a:xfrm>
            <a:off x="0" y="0"/>
            <a:ext cx="2030027" cy="6855173"/>
          </a:xfrm>
          <a:prstGeom prst="rect">
            <a:avLst/>
          </a:prstGeom>
          <a:solidFill>
            <a:srgbClr val="6182d6"/>
          </a:solidFill>
          <a:ln w="19089" cap="flat" cmpd="sng" algn="ctr">
            <a:solidFill>
              <a:srgbClr val="6182d6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rPr>
              <a:t>둘째 수준</a:t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rPr>
              <a:t>셋째 수준</a:t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rPr>
              <a:t>넷째 수준</a:t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rPr>
              <a:t>다섯째 수준</a:t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079" name=""/>
          <p:cNvSpPr txBox="1"/>
          <p:nvPr/>
        </p:nvSpPr>
        <p:spPr>
          <a:xfrm>
            <a:off x="2499843" y="360302"/>
            <a:ext cx="9078832" cy="996789"/>
          </a:xfrm>
          <a:prstGeom prst="rect">
            <a:avLst/>
          </a:prstGeom>
          <a:noFill/>
          <a:ln w="38235" cap="flat" cmpd="sng" algn="ctr">
            <a:solidFill>
              <a:srgbClr val="6182d6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6.png"  /><Relationship Id="rId3" Type="http://schemas.openxmlformats.org/officeDocument/2006/relationships/image" Target="../media/image9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"/>
          <p:cNvSpPr txBox="1"/>
          <p:nvPr/>
        </p:nvSpPr>
        <p:spPr>
          <a:xfrm>
            <a:off x="0" y="2076076"/>
            <a:ext cx="12186584" cy="1574500"/>
          </a:xfrm>
          <a:prstGeom prst="rect">
            <a:avLst/>
          </a:prstGeom>
          <a:solidFill>
            <a:srgbClr val="6182d6"/>
          </a:solidFill>
          <a:ln w="19089" cap="flat" cmpd="sng" algn="ctr">
            <a:solidFill>
              <a:srgbClr val="6182d6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101" name="제목 1"/>
          <p:cNvSpPr>
            <a:spLocks noGrp="1"/>
          </p:cNvSpPr>
          <p:nvPr>
            <p:ph type="ctrTitle" idx="0"/>
          </p:nvPr>
        </p:nvSpPr>
        <p:spPr>
          <a:xfrm>
            <a:off x="0" y="2128433"/>
            <a:ext cx="12186584" cy="1469787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7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sym typeface="Arial"/>
              </a:rPr>
              <a:t>Team4 Edupy Final Presentation</a:t>
            </a:r>
            <a:br>
              <a:rPr xmlns:mc="http://schemas.openxmlformats.org/markup-compatibility/2006" xmlns:hp="http://schemas.haansoft.com/office/presentation/8.0" kumimoji="0" lang="ko-KR" altLang="en-US" sz="54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sym typeface="Arial"/>
              </a:rPr>
            </a:b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sym typeface="Arial"/>
              </a:rPr>
              <a:t>: Web Service Program for Chat-bot Education in Python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sym typeface="Arial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0" y="3980738"/>
            <a:ext cx="12186584" cy="2656969"/>
          </a:xfrm>
          <a:prstGeom prst="rect">
            <a:avLst/>
          </a:prstGeom>
          <a:noFill/>
          <a:ln w="38235" cap="flat" cmpd="sng" algn="ctr">
            <a:solidFill>
              <a:srgbClr val="6182d6"/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Team4 2016312117 양이삭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Team4 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2015313456 김창헌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Team4 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2017314786 정동진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Team4 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2019310847 송예진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Team4 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2019315437 최가은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Team4 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2020311323 손영훈</a:t>
            </a:r>
            <a:endParaRPr xmlns:mc="http://schemas.openxmlformats.org/markup-compatibility/2006" xmlns:hp="http://schemas.haansoft.com/office/presentation/8.0" kumimoji="0" lang="ko-KR" altLang="en-US" sz="2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IMPLEMENTATION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293" name=""/>
          <p:cNvSpPr txBox="1"/>
          <p:nvPr/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User Management System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Diagram in &lt;Design Specification&gt;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2294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Sub-systems Implementation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2295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217351" y="3115678"/>
            <a:ext cx="9658162" cy="31363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IMPLEMENTATION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293" name=""/>
          <p:cNvSpPr txBox="1"/>
          <p:nvPr/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User Management System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2294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Sub-systems Implementation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22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28968" y="4680901"/>
            <a:ext cx="6777640" cy="2174272"/>
          </a:xfrm>
          <a:prstGeom prst="rect">
            <a:avLst/>
          </a:prstGeom>
        </p:spPr>
      </p:pic>
      <p:pic>
        <p:nvPicPr>
          <p:cNvPr id="1229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4664" y="2419208"/>
            <a:ext cx="5443221" cy="288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IMPLEMENTATION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293" name=""/>
          <p:cNvSpPr txBox="1"/>
          <p:nvPr/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User Management System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Diagram in &lt;Design Specification&gt;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2294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Sub-systems Implementation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22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4104" y="2379257"/>
            <a:ext cx="8067024" cy="4289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IMPLEMENTATION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3317" name=""/>
          <p:cNvSpPr txBox="1"/>
          <p:nvPr/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Curriculum System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Diagram in &lt;Design Specification&gt;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3318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Sub-systems Implementation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3319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244311" y="3249026"/>
            <a:ext cx="9675632" cy="27093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IMPLEMENTATION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3317" name=""/>
          <p:cNvSpPr txBox="1"/>
          <p:nvPr/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Curriculum System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Diagram in &lt;Design Specification&gt;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3318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Sub-systems Implementation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33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6131" y="2419208"/>
            <a:ext cx="7996663" cy="4236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IMPLEMENTATION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4341" name=""/>
          <p:cNvSpPr txBox="1"/>
          <p:nvPr/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Python &amp; Web Editor System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Diagram in &lt;Design Specification&gt;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342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Sub-systems Implementation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4343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610862" y="3210903"/>
            <a:ext cx="4856850" cy="36442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IMPLEMENTATION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4341" name=""/>
          <p:cNvSpPr txBox="1"/>
          <p:nvPr/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Python &amp; Web Editor System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Diagram in &lt;Design Specification&gt;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342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Sub-systems Implementation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43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2747" y="2411461"/>
            <a:ext cx="7984462" cy="4257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IMPLEMENTATION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5365" name=""/>
          <p:cNvSpPr txBox="1"/>
          <p:nvPr/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Board System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Diagram in &lt;Design Specification&gt;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66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Sub-systems Implementation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5367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107752" y="3117296"/>
            <a:ext cx="7861451" cy="36061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IMPLEMENTATION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5365" name=""/>
          <p:cNvSpPr txBox="1"/>
          <p:nvPr/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Board System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Diagram in &lt;Design Specification&gt;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66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Sub-systems Implementation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53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84239" y="2491235"/>
            <a:ext cx="7605859" cy="4044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IMPLEMENTATION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5365" name=""/>
          <p:cNvSpPr txBox="1"/>
          <p:nvPr/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Board System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Diagram in &lt;Design Specification&gt;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66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Sub-systems Implementation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53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1071" y="2419208"/>
            <a:ext cx="7762084" cy="41577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"/>
          <p:cNvSpPr txBox="1"/>
          <p:nvPr/>
        </p:nvSpPr>
        <p:spPr>
          <a:xfrm>
            <a:off x="0" y="0"/>
            <a:ext cx="1944347" cy="6855173"/>
          </a:xfrm>
          <a:prstGeom prst="rect">
            <a:avLst/>
          </a:prstGeom>
          <a:solidFill>
            <a:srgbClr val="6182d6"/>
          </a:solidFill>
          <a:ln w="19089" cap="flat" cmpd="sng" algn="ctr">
            <a:solidFill>
              <a:srgbClr val="6182d6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125" name="제목 1"/>
          <p:cNvSpPr>
            <a:spLocks noGrp="1"/>
          </p:cNvSpPr>
          <p:nvPr>
            <p:ph type="title" idx="0"/>
          </p:nvPr>
        </p:nvSpPr>
        <p:spPr>
          <a:xfrm rot="16200000">
            <a:off x="-2454631" y="2748287"/>
            <a:ext cx="6855229" cy="1358598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sym typeface="Arial"/>
              </a:rPr>
              <a:t>CONTENTS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sym typeface="Arial"/>
            </a:endParaRPr>
          </a:p>
        </p:txBody>
      </p:sp>
      <p:sp>
        <p:nvSpPr>
          <p:cNvPr id="5126" name=""/>
          <p:cNvSpPr txBox="1"/>
          <p:nvPr/>
        </p:nvSpPr>
        <p:spPr>
          <a:xfrm>
            <a:off x="2339535" y="0"/>
            <a:ext cx="9426463" cy="1626913"/>
          </a:xfrm>
          <a:prstGeom prst="rect">
            <a:avLst/>
          </a:prstGeom>
          <a:solidFill>
            <a:srgbClr val="ffffff"/>
          </a:solidFill>
          <a:ln w="19089" cap="flat" cmpd="sng" algn="ctr">
            <a:solidFill>
              <a:srgbClr val="ffffff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127" name=""/>
          <p:cNvSpPr txBox="1"/>
          <p:nvPr/>
        </p:nvSpPr>
        <p:spPr>
          <a:xfrm>
            <a:off x="2336354" y="360302"/>
            <a:ext cx="4752136" cy="61028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 fontScale="92500" lnSpcReduction="10000"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1. OVERVIEW</a:t>
            </a:r>
            <a:endParaRPr xmlns:mc="http://schemas.openxmlformats.org/markup-compatibility/2006" xmlns:hp="http://schemas.haansoft.com/office/presentation/8.0" kumimoji="0" lang="ko-KR" altLang="en-US" sz="3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Service Outline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2. GOAL &amp; METHOD</a:t>
            </a:r>
            <a:endParaRPr xmlns:mc="http://schemas.openxmlformats.org/markup-compatibility/2006" xmlns:hp="http://schemas.haansoft.com/office/presentation/8.0" kumimoji="0" lang="ko-KR" altLang="en-US" sz="3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Our Goal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Development Tools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Team Formation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3. REQUIREMENT</a:t>
            </a:r>
            <a:endParaRPr xmlns:mc="http://schemas.openxmlformats.org/markup-compatibility/2006" xmlns:hp="http://schemas.haansoft.com/office/presentation/8.0" kumimoji="0" lang="ko-KR" altLang="en-US" sz="3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Functional Requirement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Non-functional Requirement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4. IMPLEMENTATION</a:t>
            </a:r>
            <a:endParaRPr xmlns:mc="http://schemas.openxmlformats.org/markup-compatibility/2006" xmlns:hp="http://schemas.haansoft.com/office/presentation/8.0" kumimoji="0" lang="ko-KR" altLang="en-US" sz="3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Sub-system Implementation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5. COMPLEMENTRY</a:t>
            </a:r>
            <a:endParaRPr xmlns:mc="http://schemas.openxmlformats.org/markup-compatibility/2006" xmlns:hp="http://schemas.haansoft.com/office/presentation/8.0" kumimoji="0" lang="ko-KR" altLang="en-US" sz="3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Problems in System</a:t>
            </a:r>
            <a:endParaRPr xmlns:mc="http://schemas.openxmlformats.org/markup-compatibility/2006" xmlns:hp="http://schemas.haansoft.com/office/presentation/8.0" kumimoji="0" lang="ko-KR" altLang="en-US" sz="19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</p:txBody>
      </p:sp>
      <p:sp>
        <p:nvSpPr>
          <p:cNvPr id="5128" name=""/>
          <p:cNvSpPr txBox="1"/>
          <p:nvPr/>
        </p:nvSpPr>
        <p:spPr>
          <a:xfrm>
            <a:off x="7012299" y="376154"/>
            <a:ext cx="4753699" cy="61028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 fontScale="92500" lnSpcReduction="10000"/>
          </a:bodyPr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1. OVERVIEW</a:t>
            </a:r>
            <a:endParaRPr xmlns:mc="http://schemas.openxmlformats.org/markup-compatibility/2006" xmlns:hp="http://schemas.haansoft.com/office/presentation/8.0" kumimoji="0" lang="ko-KR" altLang="en-US" sz="30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...... slide 3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2. GOAL &amp; METHOD</a:t>
            </a:r>
            <a:endParaRPr xmlns:mc="http://schemas.openxmlformats.org/markup-compatibility/2006" xmlns:hp="http://schemas.haansoft.com/office/presentation/8.0" kumimoji="0" lang="ko-KR" altLang="en-US" sz="30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...... slide 4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...... slide 5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...... slide 6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3. REQUIREMENT</a:t>
            </a:r>
            <a:endParaRPr xmlns:mc="http://schemas.openxmlformats.org/markup-compatibility/2006" xmlns:hp="http://schemas.haansoft.com/office/presentation/8.0" kumimoji="0" lang="ko-KR" altLang="en-US" sz="30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...... slide 7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...... slide 8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4. IMPLEMENTATION</a:t>
            </a:r>
            <a:endParaRPr xmlns:mc="http://schemas.openxmlformats.org/markup-compatibility/2006" xmlns:hp="http://schemas.haansoft.com/office/presentation/8.0" kumimoji="0" lang="ko-KR" altLang="en-US" sz="30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...... slide 9</a:t>
            </a: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5. COMPLEMENTRY</a:t>
            </a:r>
            <a:endParaRPr xmlns:mc="http://schemas.openxmlformats.org/markup-compatibility/2006" xmlns:hp="http://schemas.haansoft.com/office/presentation/8.0" kumimoji="0" lang="ko-KR" altLang="en-US" sz="30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</a:endParaRP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...... slide </a:t>
            </a:r>
            <a:r>
              <a:rPr xmlns:mc="http://schemas.openxmlformats.org/markup-compatibility/2006" xmlns:hp="http://schemas.haansoft.com/office/presentation/8.0" kumimoji="0" lang="en-US" altLang="ko-KR" sz="19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20</a:t>
            </a:r>
            <a:endParaRPr xmlns:mc="http://schemas.openxmlformats.org/markup-compatibility/2006" xmlns:hp="http://schemas.haansoft.com/office/presentation/8.0" kumimoji="0" lang="en-US" altLang="ko-KR" sz="19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COMPLEMENTARY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6389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Problems in System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390" name=""/>
          <p:cNvSpPr txBox="1"/>
          <p:nvPr/>
        </p:nvSpPr>
        <p:spPr>
          <a:xfrm>
            <a:off x="2134797" y="4499729"/>
            <a:ext cx="9894660" cy="17348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Deployment</a:t>
            </a:r>
            <a:endParaRPr xmlns:mc="http://schemas.openxmlformats.org/markup-compatibility/2006" xmlns:hp="http://schemas.haansoft.com/office/presentation/8.0" kumimoji="0" lang="ko-KR" altLang="en-US" sz="24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182d6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This project could not be deployed through the domain because it would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incur the cost</a:t>
            </a: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 of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purchasing the domain</a:t>
            </a: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 if we try to use the domain for Edupy's deployment.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182d6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Therefore this demonstration will be conducted on the team member's computer with the database.</a:t>
            </a:r>
            <a:endParaRPr xmlns:mc="http://schemas.openxmlformats.org/markup-compatibility/2006" xmlns:hp="http://schemas.haansoft.com/office/presentation/8.0" kumimoji="1" lang="ko-KR" altLang="en-US" sz="16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</p:txBody>
      </p:sp>
      <p:grpSp>
        <p:nvGrpSpPr>
          <p:cNvPr id="16391" name="Group 1"/>
          <p:cNvGrpSpPr/>
          <p:nvPr/>
        </p:nvGrpSpPr>
        <p:grpSpPr>
          <a:xfrm rot="0">
            <a:off x="3607709" y="1264992"/>
            <a:ext cx="6948835" cy="3304564"/>
            <a:chOff x="3607709" y="1264992"/>
            <a:chExt cx="6948834" cy="3304564"/>
          </a:xfrm>
        </p:grpSpPr>
        <p:grpSp>
          <p:nvGrpSpPr>
            <p:cNvPr id="16392" name="Group 1"/>
            <p:cNvGrpSpPr/>
            <p:nvPr/>
          </p:nvGrpSpPr>
          <p:grpSpPr>
            <a:xfrm rot="0">
              <a:off x="3607709" y="1264992"/>
              <a:ext cx="6948835" cy="3304564"/>
              <a:chOff x="3607709" y="1599897"/>
              <a:chExt cx="6948834" cy="2969659"/>
            </a:xfrm>
          </p:grpSpPr>
          <p:sp>
            <p:nvSpPr>
              <p:cNvPr id="16393" name=""/>
              <p:cNvSpPr/>
              <p:nvPr/>
            </p:nvSpPr>
            <p:spPr>
              <a:xfrm>
                <a:off x="5164795" y="1599897"/>
                <a:ext cx="5391749" cy="2536348"/>
              </a:xfrm>
              <a:prstGeom prst="wedgeRoundRectCallout">
                <a:avLst>
                  <a:gd name="adj1" fmla="val -42080"/>
                  <a:gd name="adj2" fmla="val 60195"/>
                  <a:gd name="adj3" fmla="val 16667"/>
                </a:avLst>
              </a:prstGeom>
              <a:solidFill>
                <a:srgbClr val="ffffff"/>
              </a:solidFill>
              <a:ln w="63743" cap="flat" cmpd="sng" algn="ctr">
                <a:solidFill>
                  <a:srgbClr val="000000"/>
                </a:solidFill>
                <a:prstDash val="solid"/>
                <a:round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</a:endParaRPr>
              </a:p>
            </p:txBody>
          </p:sp>
          <p:pic>
            <p:nvPicPr>
              <p:cNvPr id="16394" name="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5558420" y="1860230"/>
                <a:ext cx="2017356" cy="201730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pic>
            <p:nvPicPr>
              <p:cNvPr id="16395" name="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3607709" y="2723671"/>
                <a:ext cx="1431663" cy="184588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pic>
            <p:nvPicPr>
              <p:cNvPr id="16396" name=""/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5661571" y="2012556"/>
                <a:ext cx="1809436" cy="180943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pic>
          <p:nvPicPr>
            <p:cNvPr id="16397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945568" y="1898298"/>
              <a:ext cx="2123689" cy="2038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COMPLEMENTARY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7413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Problems in System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14" name=""/>
          <p:cNvSpPr txBox="1"/>
          <p:nvPr/>
        </p:nvSpPr>
        <p:spPr>
          <a:xfrm>
            <a:off x="2117326" y="4499729"/>
            <a:ext cx="9843866" cy="20967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Lack of curriculum and content</a:t>
            </a:r>
            <a:endParaRPr xmlns:mc="http://schemas.openxmlformats.org/markup-compatibility/2006" xmlns:hp="http://schemas.haansoft.com/office/presentation/8.0" kumimoji="0" lang="ko-KR" altLang="en-US" sz="24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182d6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Edupy was developed with the goal of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a web service system for real-time chat implementation on Python</a:t>
            </a: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 but can then add curriculum or educational content. </a:t>
            </a:r>
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182d6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However,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it currently has only one curriculum</a:t>
            </a: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, which can lead to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a lack of user interest</a:t>
            </a: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 and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a lack of use cases</a:t>
            </a:r>
            <a:r>
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600" b="0" i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</p:txBody>
      </p:sp>
      <p:grpSp>
        <p:nvGrpSpPr>
          <p:cNvPr id="17415" name="Group 1"/>
          <p:cNvGrpSpPr/>
          <p:nvPr/>
        </p:nvGrpSpPr>
        <p:grpSpPr>
          <a:xfrm rot="0">
            <a:off x="4169624" y="1745916"/>
            <a:ext cx="5739325" cy="2753813"/>
            <a:chOff x="4169624" y="1745916"/>
            <a:chExt cx="5739325" cy="2753813"/>
          </a:xfrm>
        </p:grpSpPr>
        <p:pic>
          <p:nvPicPr>
            <p:cNvPr id="17416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169624" y="1745916"/>
              <a:ext cx="2753813" cy="27538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17417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7166244" y="1745916"/>
              <a:ext cx="2742705" cy="27427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"/>
          <p:cNvSpPr txBox="1"/>
          <p:nvPr/>
        </p:nvSpPr>
        <p:spPr>
          <a:xfrm>
            <a:off x="0" y="2076076"/>
            <a:ext cx="12186584" cy="1574500"/>
          </a:xfrm>
          <a:prstGeom prst="rect">
            <a:avLst/>
          </a:prstGeom>
          <a:solidFill>
            <a:srgbClr val="6182d6"/>
          </a:solidFill>
          <a:ln w="19089" cap="flat" cmpd="sng" algn="ctr">
            <a:solidFill>
              <a:srgbClr val="6182d6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8437" name="제목 1"/>
          <p:cNvSpPr>
            <a:spLocks noGrp="1"/>
          </p:cNvSpPr>
          <p:nvPr>
            <p:ph type="ctrTitle" idx="0"/>
          </p:nvPr>
        </p:nvSpPr>
        <p:spPr>
          <a:xfrm>
            <a:off x="0" y="2128433"/>
            <a:ext cx="12186584" cy="1469787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63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sym typeface="Arial"/>
              </a:rPr>
              <a:t>Thank you.</a:t>
            </a:r>
            <a:endParaRPr xmlns:mc="http://schemas.openxmlformats.org/markup-compatibility/2006" xmlns:hp="http://schemas.haansoft.com/office/presentation/8.0" kumimoji="0" lang="ko-KR" altLang="en-US" sz="63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sym typeface="Arial"/>
            </a:endParaRPr>
          </a:p>
        </p:txBody>
      </p:sp>
      <p:sp>
        <p:nvSpPr>
          <p:cNvPr id="18438" name=""/>
          <p:cNvSpPr txBox="1"/>
          <p:nvPr/>
        </p:nvSpPr>
        <p:spPr>
          <a:xfrm>
            <a:off x="0" y="3980738"/>
            <a:ext cx="12186584" cy="2656969"/>
          </a:xfrm>
          <a:prstGeom prst="rect">
            <a:avLst/>
          </a:prstGeom>
          <a:noFill/>
          <a:ln w="38235" cap="flat" cmpd="sng" algn="ctr">
            <a:solidFill>
              <a:srgbClr val="6182d6"/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Team4 2016312117 양이삭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Team4 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2015313456 김창헌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Team4 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2017314786 정동진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Team4 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2019310847 송예진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Team4 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2019315437 최가은</a:t>
            </a:r>
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  <a:p>
            <a:pPr marL="0" lvl="0" indent="0" algn="ctr" defTabSz="1028836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rPr>
              <a:t>Team4 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rPr>
              <a:t>2020311323 손영훈</a:t>
            </a:r>
            <a:endParaRPr xmlns:mc="http://schemas.openxmlformats.org/markup-compatibility/2006" xmlns:hp="http://schemas.haansoft.com/office/presentation/8.0" kumimoji="0" lang="ko-KR" altLang="en-US" sz="2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OVERVIEW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Service Outline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150" name=""/>
          <p:cNvSpPr/>
          <p:nvPr/>
        </p:nvSpPr>
        <p:spPr>
          <a:xfrm>
            <a:off x="7893211" y="1977670"/>
            <a:ext cx="3906110" cy="2752194"/>
          </a:xfrm>
          <a:prstGeom prst="wedgeRoundRectCallout">
            <a:avLst>
              <a:gd name="adj1" fmla="val -42848"/>
              <a:gd name="adj2" fmla="val 65315"/>
              <a:gd name="adj3" fmla="val 16667"/>
            </a:avLst>
          </a:prstGeom>
          <a:solidFill>
            <a:srgbClr val="ffffff"/>
          </a:solidFill>
          <a:ln w="76470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151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137636" y="2806170"/>
            <a:ext cx="1242777" cy="1242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0142267" y="2598250"/>
            <a:ext cx="1657054" cy="165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53" name="Group 1"/>
          <p:cNvGrpSpPr/>
          <p:nvPr/>
        </p:nvGrpSpPr>
        <p:grpSpPr>
          <a:xfrm rot="0">
            <a:off x="2445868" y="1199909"/>
            <a:ext cx="5447343" cy="5447343"/>
            <a:chOff x="2445868" y="1199909"/>
            <a:chExt cx="5447343" cy="5447344"/>
          </a:xfrm>
        </p:grpSpPr>
        <p:pic>
          <p:nvPicPr>
            <p:cNvPr id="6154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2445868" y="1199909"/>
              <a:ext cx="5447343" cy="54473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grpSp>
          <p:nvGrpSpPr>
            <p:cNvPr id="6155" name="Group 1"/>
            <p:cNvGrpSpPr/>
            <p:nvPr/>
          </p:nvGrpSpPr>
          <p:grpSpPr>
            <a:xfrm rot="0">
              <a:off x="2834748" y="2137978"/>
              <a:ext cx="4534671" cy="2544274"/>
              <a:chOff x="2834748" y="2137978"/>
              <a:chExt cx="4534671" cy="2544274"/>
            </a:xfrm>
          </p:grpSpPr>
          <p:sp>
            <p:nvSpPr>
              <p:cNvPr id="6156" name=""/>
              <p:cNvSpPr txBox="1"/>
              <p:nvPr/>
            </p:nvSpPr>
            <p:spPr>
              <a:xfrm>
                <a:off x="2834748" y="2137978"/>
                <a:ext cx="4534671" cy="2544274"/>
              </a:xfrm>
              <a:prstGeom prst="rect">
                <a:avLst/>
              </a:prstGeom>
              <a:solidFill>
                <a:srgbClr val="ffffff"/>
              </a:solidFill>
              <a:ln w="19089" cap="flat" cmpd="sng" algn="ctr">
                <a:solidFill>
                  <a:srgbClr val="ffffff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</a:endParaRPr>
              </a:p>
            </p:txBody>
          </p:sp>
          <p:pic>
            <p:nvPicPr>
              <p:cNvPr id="6157" name="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4010879" y="2283997"/>
                <a:ext cx="2285560" cy="22855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</p:grpSp>
      <p:pic>
        <p:nvPicPr>
          <p:cNvPr id="6158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564499" y="3144256"/>
            <a:ext cx="563477" cy="565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GOAL &amp; METHOD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7173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Our Goal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7174" name="Group 1"/>
          <p:cNvGrpSpPr/>
          <p:nvPr/>
        </p:nvGrpSpPr>
        <p:grpSpPr>
          <a:xfrm rot="0">
            <a:off x="2239566" y="1911024"/>
            <a:ext cx="9597823" cy="4636203"/>
            <a:chOff x="2239566" y="1911024"/>
            <a:chExt cx="9597824" cy="4636204"/>
          </a:xfrm>
        </p:grpSpPr>
        <p:grpSp>
          <p:nvGrpSpPr>
            <p:cNvPr id="7175" name="Group 1"/>
            <p:cNvGrpSpPr/>
            <p:nvPr/>
          </p:nvGrpSpPr>
          <p:grpSpPr>
            <a:xfrm rot="0">
              <a:off x="9532796" y="1939547"/>
              <a:ext cx="2304593" cy="4607680"/>
              <a:chOff x="9532796" y="1939547"/>
              <a:chExt cx="2304594" cy="4607681"/>
            </a:xfrm>
          </p:grpSpPr>
          <p:grpSp>
            <p:nvGrpSpPr>
              <p:cNvPr id="7176" name="Group 1"/>
              <p:cNvGrpSpPr/>
              <p:nvPr/>
            </p:nvGrpSpPr>
            <p:grpSpPr>
              <a:xfrm rot="0">
                <a:off x="9612166" y="2126870"/>
                <a:ext cx="2144286" cy="4334677"/>
                <a:chOff x="9612167" y="2126870"/>
                <a:chExt cx="2144286" cy="4334677"/>
              </a:xfrm>
            </p:grpSpPr>
            <p:sp>
              <p:nvSpPr>
                <p:cNvPr id="7177" name=""/>
                <p:cNvSpPr txBox="1"/>
                <p:nvPr/>
              </p:nvSpPr>
              <p:spPr>
                <a:xfrm>
                  <a:off x="9612167" y="4353711"/>
                  <a:ext cx="2144286" cy="210783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w="med" len="med"/>
                  <a:tailEnd w="med" len="med"/>
                </a:ln>
              </p:spPr>
              <p:txBody>
                <a:bodyPr vert="horz" wrap="square" lIns="91440" tIns="45720" rIns="91440" bIns="45720" anchor="t">
                  <a:spAutoFit/>
                </a:bodyPr>
                <a:p>
                  <a:pPr marL="0" lvl="0" indent="0" algn="ctr" defTabSz="1028836" rtl="0" eaLnBrk="1" latinLnBrk="1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      <a:solidFill>
                        <a:srgbClr val="6182d6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Board</a:t>
                  </a:r>
      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  <a:ea typeface="맑은 고딕"/>
                  </a:endParaRPr>
                </a:p>
                <a:p>
                  <a:pPr marL="0" lvl="0" indent="0" algn="ctr" defTabSz="1028836" rtl="0" eaLnBrk="1" latinLnBrk="1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  <a:ea typeface="맑은 고딕"/>
                  </a:endParaRPr>
                </a:p>
                <a:p>
                  <a:pPr marL="0" lvl="0" indent="0" algn="ctr" defTabSz="1028836" rtl="0" eaLnBrk="1" latinLnBrk="1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      <a:solidFill>
                        <a:srgbClr val="6182d6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Provide web board for communication for users and admin</a:t>
                  </a:r>
                  <a:endParaRPr xmlns:mc="http://schemas.openxmlformats.org/markup-compatibility/2006" xmlns:hp="http://schemas.haansoft.com/office/presentation/8.0" kumimoji="1" lang="ko-KR" altLang="en-US" sz="1600" b="0" i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  <a:ea typeface="맑은 고딕"/>
                  </a:endParaRPr>
                </a:p>
              </p:txBody>
            </p:sp>
            <p:pic>
              <p:nvPicPr>
                <p:cNvPr id="7178" name=""/>
                <p:cNvPicPr>
                  <a:picLocks noChangeAspect="1"/>
                </p:cNvPicPr>
                <p:nvPr/>
              </p:nvPicPr>
              <p:blipFill rotWithShape="1">
                <a:blip r:embed="rId2">
                  <a:lum/>
                </a:blip>
                <a:stretch>
                  <a:fillRect/>
                </a:stretch>
              </p:blipFill>
              <p:spPr>
                <a:xfrm>
                  <a:off x="9612167" y="2126870"/>
                  <a:ext cx="2144286" cy="201099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w="med" len="med"/>
                  <a:tailEnd w="med" len="med"/>
                </a:ln>
              </p:spPr>
            </p:pic>
          </p:grpSp>
          <p:sp>
            <p:nvSpPr>
              <p:cNvPr id="7179" name=""/>
              <p:cNvSpPr txBox="1"/>
              <p:nvPr/>
            </p:nvSpPr>
            <p:spPr>
              <a:xfrm>
                <a:off x="9532796" y="1939547"/>
                <a:ext cx="2304593" cy="4607680"/>
              </a:xfrm>
              <a:prstGeom prst="rect">
                <a:avLst/>
              </a:prstGeom>
              <a:noFill/>
              <a:ln w="38235" cap="flat" cmpd="sng" algn="ctr">
                <a:solidFill>
                  <a:srgbClr val="6182d6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grpSp>
          <p:nvGrpSpPr>
            <p:cNvPr id="7180" name="Group 1"/>
            <p:cNvGrpSpPr/>
            <p:nvPr/>
          </p:nvGrpSpPr>
          <p:grpSpPr>
            <a:xfrm rot="0">
              <a:off x="7005936" y="1911024"/>
              <a:ext cx="2464957" cy="4636203"/>
              <a:chOff x="7005936" y="1911024"/>
              <a:chExt cx="2464958" cy="4636203"/>
            </a:xfrm>
          </p:grpSpPr>
          <p:grpSp>
            <p:nvGrpSpPr>
              <p:cNvPr id="7181" name="Group 1"/>
              <p:cNvGrpSpPr/>
              <p:nvPr/>
            </p:nvGrpSpPr>
            <p:grpSpPr>
              <a:xfrm rot="0">
                <a:off x="7005936" y="1911024"/>
                <a:ext cx="2464957" cy="4607624"/>
                <a:chOff x="7005936" y="1911024"/>
                <a:chExt cx="2464957" cy="4607624"/>
              </a:xfrm>
            </p:grpSpPr>
            <p:sp>
              <p:nvSpPr>
                <p:cNvPr id="7182" name=""/>
                <p:cNvSpPr txBox="1"/>
                <p:nvPr/>
              </p:nvSpPr>
              <p:spPr>
                <a:xfrm>
                  <a:off x="7166244" y="4377545"/>
                  <a:ext cx="2144341" cy="214110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w="med" len="med"/>
                  <a:tailEnd w="med" len="med"/>
                </a:ln>
              </p:spPr>
              <p:txBody>
                <a:bodyPr vert="horz" wrap="square" lIns="91440" tIns="45720" rIns="91440" bIns="45720" anchor="t">
                  <a:spAutoFit/>
                </a:bodyPr>
                <a:p>
                  <a:pPr marL="0" lvl="0" indent="0" algn="ctr" defTabSz="1028836" rtl="0" eaLnBrk="1" latinLnBrk="1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      <a:solidFill>
                        <a:srgbClr val="6182d6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Python &amp; Web Editor</a:t>
                  </a:r>
      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  <a:ea typeface="맑은 고딕"/>
                  </a:endParaRPr>
                </a:p>
                <a:p>
                  <a:pPr marL="0" lvl="0" indent="0" algn="ctr" defTabSz="1028836" rtl="0" eaLnBrk="1" latinLnBrk="1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      <a:solidFill>
                        <a:srgbClr val="6182d6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Provide Python &amp; Web editing service for code practice</a:t>
                  </a:r>
                  <a:endParaRPr xmlns:mc="http://schemas.openxmlformats.org/markup-compatibility/2006" xmlns:hp="http://schemas.haansoft.com/office/presentation/8.0" kumimoji="1" lang="ko-KR" altLang="en-US" sz="1600" b="0" i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  <a:ea typeface="맑은 고딕"/>
                  </a:endParaRPr>
                </a:p>
              </p:txBody>
            </p:sp>
            <p:pic>
              <p:nvPicPr>
                <p:cNvPr id="7183" name=""/>
                <p:cNvPicPr>
                  <a:picLocks noChangeAspect="1"/>
                </p:cNvPicPr>
                <p:nvPr/>
              </p:nvPicPr>
              <p:blipFill rotWithShape="1">
                <a:blip r:embed="rId3">
                  <a:lum/>
                </a:blip>
                <a:stretch>
                  <a:fillRect/>
                </a:stretch>
              </p:blipFill>
              <p:spPr>
                <a:xfrm>
                  <a:off x="7005936" y="1911024"/>
                  <a:ext cx="2464957" cy="2466520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w="med" len="med"/>
                  <a:tailEnd w="med" len="med"/>
                </a:ln>
              </p:spPr>
            </p:pic>
          </p:grpSp>
          <p:sp>
            <p:nvSpPr>
              <p:cNvPr id="7184" name=""/>
              <p:cNvSpPr txBox="1"/>
              <p:nvPr/>
            </p:nvSpPr>
            <p:spPr>
              <a:xfrm>
                <a:off x="7085308" y="1939547"/>
                <a:ext cx="2304649" cy="4607680"/>
              </a:xfrm>
              <a:prstGeom prst="rect">
                <a:avLst/>
              </a:prstGeom>
              <a:noFill/>
              <a:ln w="38235" cap="flat" cmpd="sng" algn="ctr">
                <a:solidFill>
                  <a:srgbClr val="6182d6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grpSp>
          <p:nvGrpSpPr>
            <p:cNvPr id="7188" name="Group 1"/>
            <p:cNvGrpSpPr/>
            <p:nvPr/>
          </p:nvGrpSpPr>
          <p:grpSpPr>
            <a:xfrm rot="0">
              <a:off x="4666400" y="1939547"/>
              <a:ext cx="2304649" cy="4607680"/>
              <a:chOff x="4666400" y="1939547"/>
              <a:chExt cx="2304649" cy="4607681"/>
            </a:xfrm>
          </p:grpSpPr>
          <p:grpSp>
            <p:nvGrpSpPr>
              <p:cNvPr id="7189" name="Group 1"/>
              <p:cNvGrpSpPr/>
              <p:nvPr/>
            </p:nvGrpSpPr>
            <p:grpSpPr>
              <a:xfrm rot="0">
                <a:off x="4690179" y="2220533"/>
                <a:ext cx="2144341" cy="3888639"/>
                <a:chOff x="4690179" y="2220532"/>
                <a:chExt cx="2144342" cy="3888639"/>
              </a:xfrm>
            </p:grpSpPr>
            <p:sp>
              <p:nvSpPr>
                <p:cNvPr id="7190" name=""/>
                <p:cNvSpPr txBox="1"/>
                <p:nvPr/>
              </p:nvSpPr>
              <p:spPr>
                <a:xfrm>
                  <a:off x="4690179" y="4377545"/>
                  <a:ext cx="2144341" cy="173162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w="med" len="med"/>
                  <a:tailEnd w="med" len="med"/>
                </a:ln>
              </p:spPr>
              <p:txBody>
                <a:bodyPr vert="horz" wrap="square" lIns="91440" tIns="45720" rIns="91440" bIns="45720" anchor="t">
                  <a:spAutoFit/>
                </a:bodyPr>
                <a:p>
                  <a:pPr marL="0" lvl="0" indent="0" algn="ctr" defTabSz="1028836" rtl="0" eaLnBrk="1" latinLnBrk="1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      <a:solidFill>
                        <a:srgbClr val="6182d6">
                          <a:alpha val="100000"/>
                        </a:srgbClr>
                      </a:solidFill>
                      <a:latin typeface="맑은 고딕"/>
                    </a:rPr>
                    <a:t>Curriculum</a:t>
                  </a:r>
      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endParaRPr>
                </a:p>
                <a:p>
                  <a:pPr marL="0" lvl="0" indent="0" algn="ctr" defTabSz="1028836" rtl="0" eaLnBrk="1" latinLnBrk="1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600" b="1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endParaRPr>
                </a:p>
                <a:p>
                  <a:pPr marL="0" lvl="0" indent="0" algn="ctr" defTabSz="1028836" rtl="0" eaLnBrk="1" latinLnBrk="1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      <a:solidFill>
                        <a:srgbClr val="6182d6">
                          <a:alpha val="100000"/>
                        </a:srgbClr>
                      </a:solidFill>
                      <a:latin typeface="맑은 고딕"/>
                    </a:rPr>
                    <a:t>Service curriculum contents and tests</a:t>
                  </a:r>
                  <a:endParaRPr xmlns:mc="http://schemas.openxmlformats.org/markup-compatibility/2006" xmlns:hp="http://schemas.haansoft.com/office/presentation/8.0" kumimoji="1" lang="ko-KR" altLang="en-US" sz="1600" b="0" i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endParaRPr>
                </a:p>
              </p:txBody>
            </p:sp>
            <p:pic>
              <p:nvPicPr>
                <p:cNvPr id="7191" name=""/>
                <p:cNvPicPr>
                  <a:picLocks noChangeAspect="1"/>
                </p:cNvPicPr>
                <p:nvPr/>
              </p:nvPicPr>
              <p:blipFill rotWithShape="1">
                <a:blip r:embed="rId4">
                  <a:lum/>
                </a:blip>
                <a:stretch>
                  <a:fillRect/>
                </a:stretch>
              </p:blipFill>
              <p:spPr>
                <a:xfrm>
                  <a:off x="4812419" y="2220532"/>
                  <a:ext cx="2012556" cy="201255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w="med" len="med"/>
                  <a:tailEnd w="med" len="med"/>
                </a:ln>
              </p:spPr>
            </p:pic>
          </p:grpSp>
          <p:sp>
            <p:nvSpPr>
              <p:cNvPr id="7192" name=""/>
              <p:cNvSpPr txBox="1"/>
              <p:nvPr/>
            </p:nvSpPr>
            <p:spPr>
              <a:xfrm>
                <a:off x="4666400" y="1939547"/>
                <a:ext cx="2304649" cy="4607680"/>
              </a:xfrm>
              <a:prstGeom prst="rect">
                <a:avLst/>
              </a:prstGeom>
              <a:noFill/>
              <a:ln w="38235" cap="flat" cmpd="sng" algn="ctr">
                <a:solidFill>
                  <a:srgbClr val="6182d6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grpSp>
          <p:nvGrpSpPr>
            <p:cNvPr id="7193" name="Group 1"/>
            <p:cNvGrpSpPr/>
            <p:nvPr/>
          </p:nvGrpSpPr>
          <p:grpSpPr>
            <a:xfrm rot="0">
              <a:off x="2239566" y="1939547"/>
              <a:ext cx="2306212" cy="4607680"/>
              <a:chOff x="2239566" y="1939547"/>
              <a:chExt cx="2306212" cy="4607681"/>
            </a:xfrm>
          </p:grpSpPr>
          <p:sp>
            <p:nvSpPr>
              <p:cNvPr id="7194" name=""/>
              <p:cNvSpPr txBox="1"/>
              <p:nvPr/>
            </p:nvSpPr>
            <p:spPr>
              <a:xfrm>
                <a:off x="2320501" y="4377545"/>
                <a:ext cx="2144341" cy="209349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p>
                <a:pPr marL="0" lvl="0" indent="0" algn="ctr" defTabSz="1028836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rPr>
                  <a:t>User Management</a:t>
                </a:r>
    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endParaRPr>
              </a:p>
              <a:p>
                <a:pPr marL="0" lvl="0" indent="0" algn="ctr" defTabSz="1028836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rPr>
                  <a:t>Managing user account using DB for checking curriculum</a:t>
                </a:r>
                <a:endParaRPr xmlns:mc="http://schemas.openxmlformats.org/markup-compatibility/2006" xmlns:hp="http://schemas.haansoft.com/office/presentation/8.0" kumimoji="1" lang="ko-KR" altLang="en-US" sz="1600" b="0" i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endParaRPr>
              </a:p>
            </p:txBody>
          </p:sp>
          <p:pic>
            <p:nvPicPr>
              <p:cNvPr id="7195" name="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2731597" y="2431578"/>
                <a:ext cx="1322149" cy="170628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7196" name=""/>
              <p:cNvSpPr txBox="1"/>
              <p:nvPr/>
            </p:nvSpPr>
            <p:spPr>
              <a:xfrm>
                <a:off x="2239566" y="1939547"/>
                <a:ext cx="2306212" cy="4607680"/>
              </a:xfrm>
              <a:prstGeom prst="rect">
                <a:avLst/>
              </a:prstGeom>
              <a:noFill/>
              <a:ln w="38235" cap="flat" cmpd="sng" algn="ctr">
                <a:solidFill>
                  <a:srgbClr val="6182d6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GOAL &amp; METHOD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8197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Development Tools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8198" name="Group 1"/>
          <p:cNvGrpSpPr/>
          <p:nvPr/>
        </p:nvGrpSpPr>
        <p:grpSpPr>
          <a:xfrm rot="0">
            <a:off x="2231640" y="2317320"/>
            <a:ext cx="2209369" cy="3466491"/>
            <a:chOff x="2231640" y="2317320"/>
            <a:chExt cx="2209369" cy="3466491"/>
          </a:xfrm>
        </p:grpSpPr>
        <p:grpSp>
          <p:nvGrpSpPr>
            <p:cNvPr id="8199" name="Group 1"/>
            <p:cNvGrpSpPr/>
            <p:nvPr/>
          </p:nvGrpSpPr>
          <p:grpSpPr>
            <a:xfrm rot="0">
              <a:off x="2369677" y="2431578"/>
              <a:ext cx="1933240" cy="3352232"/>
              <a:chOff x="2369677" y="2431578"/>
              <a:chExt cx="1933239" cy="3352233"/>
            </a:xfrm>
          </p:grpSpPr>
          <p:pic>
            <p:nvPicPr>
              <p:cNvPr id="8200" name="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2369677" y="2431578"/>
                <a:ext cx="1933239" cy="193323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8201" name=""/>
              <p:cNvSpPr txBox="1"/>
              <p:nvPr/>
            </p:nvSpPr>
            <p:spPr>
              <a:xfrm>
                <a:off x="2369677" y="4507655"/>
                <a:ext cx="1933239" cy="127615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p>
                <a:pPr marL="0" lvl="0" indent="0" algn="ctr" defTabSz="1028836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rPr>
                  <a:t>JavaScript</a:t>
                </a:r>
    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endParaRPr>
              </a:p>
              <a:p>
                <a:pPr marL="0" lvl="0" indent="0" algn="ctr" defTabSz="1028836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rPr>
                  <a:t>Front-end development tool</a:t>
                </a:r>
                <a:endParaRPr xmlns:mc="http://schemas.openxmlformats.org/markup-compatibility/2006" xmlns:hp="http://schemas.haansoft.com/office/presentation/8.0" kumimoji="1" lang="ko-KR" altLang="en-US" sz="1600" b="0" i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endParaRPr>
              </a:p>
            </p:txBody>
          </p:sp>
        </p:grpSp>
        <p:sp>
          <p:nvSpPr>
            <p:cNvPr id="8202" name=""/>
            <p:cNvSpPr txBox="1"/>
            <p:nvPr/>
          </p:nvSpPr>
          <p:spPr>
            <a:xfrm>
              <a:off x="2231640" y="2317320"/>
              <a:ext cx="2209369" cy="3466491"/>
            </a:xfrm>
            <a:prstGeom prst="rect">
              <a:avLst/>
            </a:prstGeom>
            <a:noFill/>
            <a:ln w="38235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endParaRPr>
            </a:p>
          </p:txBody>
        </p:sp>
      </p:grpSp>
      <p:grpSp>
        <p:nvGrpSpPr>
          <p:cNvPr id="8203" name="Group 2"/>
          <p:cNvGrpSpPr/>
          <p:nvPr/>
        </p:nvGrpSpPr>
        <p:grpSpPr>
          <a:xfrm rot="0">
            <a:off x="4590209" y="2317320"/>
            <a:ext cx="2272889" cy="3466491"/>
            <a:chOff x="4590209" y="2317320"/>
            <a:chExt cx="2272889" cy="3466492"/>
          </a:xfrm>
        </p:grpSpPr>
        <p:grpSp>
          <p:nvGrpSpPr>
            <p:cNvPr id="8204" name="Group 2"/>
            <p:cNvGrpSpPr/>
            <p:nvPr/>
          </p:nvGrpSpPr>
          <p:grpSpPr>
            <a:xfrm rot="0">
              <a:off x="4590209" y="2317320"/>
              <a:ext cx="2272889" cy="3466491"/>
              <a:chOff x="4590209" y="2317320"/>
              <a:chExt cx="2272889" cy="3466491"/>
            </a:xfrm>
          </p:grpSpPr>
          <p:pic>
            <p:nvPicPr>
              <p:cNvPr id="8205" name="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4590209" y="2317320"/>
                <a:ext cx="2272889" cy="227132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8206" name=""/>
              <p:cNvSpPr txBox="1"/>
              <p:nvPr/>
            </p:nvSpPr>
            <p:spPr>
              <a:xfrm>
                <a:off x="4760062" y="4507655"/>
                <a:ext cx="1933184" cy="127615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p>
                <a:pPr marL="0" lvl="0" indent="0" algn="ctr" defTabSz="1028836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rPr>
                  <a:t>HTML</a:t>
                </a:r>
    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endParaRPr>
              </a:p>
              <a:p>
                <a:pPr marL="0" lvl="0" indent="0" algn="ctr" defTabSz="1028836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rPr>
                  <a:t>Front-end development tool</a:t>
                </a:r>
                <a:endParaRPr xmlns:mc="http://schemas.openxmlformats.org/markup-compatibility/2006" xmlns:hp="http://schemas.haansoft.com/office/presentation/8.0" kumimoji="1" lang="ko-KR" altLang="en-US" sz="1600" b="0" i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endParaRPr>
              </a:p>
            </p:txBody>
          </p:sp>
        </p:grpSp>
        <p:sp>
          <p:nvSpPr>
            <p:cNvPr id="8207" name=""/>
            <p:cNvSpPr txBox="1"/>
            <p:nvPr/>
          </p:nvSpPr>
          <p:spPr>
            <a:xfrm>
              <a:off x="4621970" y="2317320"/>
              <a:ext cx="2209369" cy="3466491"/>
            </a:xfrm>
            <a:prstGeom prst="rect">
              <a:avLst/>
            </a:prstGeom>
            <a:noFill/>
            <a:ln w="38235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endParaRPr>
            </a:p>
          </p:txBody>
        </p:sp>
      </p:grpSp>
      <p:grpSp>
        <p:nvGrpSpPr>
          <p:cNvPr id="8208" name="Group 3"/>
          <p:cNvGrpSpPr/>
          <p:nvPr/>
        </p:nvGrpSpPr>
        <p:grpSpPr>
          <a:xfrm rot="0">
            <a:off x="7010681" y="2317320"/>
            <a:ext cx="2209425" cy="3466491"/>
            <a:chOff x="7010681" y="2317320"/>
            <a:chExt cx="2209425" cy="3466491"/>
          </a:xfrm>
        </p:grpSpPr>
        <p:grpSp>
          <p:nvGrpSpPr>
            <p:cNvPr id="8212" name="Group 3"/>
            <p:cNvGrpSpPr/>
            <p:nvPr/>
          </p:nvGrpSpPr>
          <p:grpSpPr>
            <a:xfrm rot="0">
              <a:off x="7148773" y="2431578"/>
              <a:ext cx="1933239" cy="3352232"/>
              <a:chOff x="7148773" y="2431578"/>
              <a:chExt cx="1933240" cy="3352233"/>
            </a:xfrm>
          </p:grpSpPr>
          <p:pic>
            <p:nvPicPr>
              <p:cNvPr id="8213" name=""/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7428140" y="2431578"/>
                <a:ext cx="1372943" cy="193323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8214" name=""/>
              <p:cNvSpPr txBox="1"/>
              <p:nvPr/>
            </p:nvSpPr>
            <p:spPr>
              <a:xfrm>
                <a:off x="7148773" y="4507655"/>
                <a:ext cx="1933239" cy="127615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p>
                <a:pPr marL="0" lvl="0" indent="0" algn="ctr" defTabSz="1028836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rPr>
                  <a:t>CSS</a:t>
                </a:r>
    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endParaRPr>
              </a:p>
              <a:p>
                <a:pPr marL="0" lvl="0" indent="0" algn="ctr" defTabSz="1028836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rPr>
                  <a:t>Front-end development tool</a:t>
                </a:r>
                <a:endParaRPr xmlns:mc="http://schemas.openxmlformats.org/markup-compatibility/2006" xmlns:hp="http://schemas.haansoft.com/office/presentation/8.0" kumimoji="1" lang="ko-KR" altLang="en-US" sz="1600" b="0" i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endParaRPr>
              </a:p>
            </p:txBody>
          </p:sp>
        </p:grpSp>
        <p:sp>
          <p:nvSpPr>
            <p:cNvPr id="8215" name=""/>
            <p:cNvSpPr txBox="1"/>
            <p:nvPr/>
          </p:nvSpPr>
          <p:spPr>
            <a:xfrm>
              <a:off x="7010681" y="2317320"/>
              <a:ext cx="2209425" cy="3466491"/>
            </a:xfrm>
            <a:prstGeom prst="rect">
              <a:avLst/>
            </a:prstGeom>
            <a:noFill/>
            <a:ln w="38235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endParaRPr>
            </a:p>
          </p:txBody>
        </p:sp>
      </p:grpSp>
      <p:grpSp>
        <p:nvGrpSpPr>
          <p:cNvPr id="8216" name="Group 4"/>
          <p:cNvGrpSpPr/>
          <p:nvPr/>
        </p:nvGrpSpPr>
        <p:grpSpPr>
          <a:xfrm rot="0">
            <a:off x="9391521" y="2317320"/>
            <a:ext cx="2520496" cy="3466491"/>
            <a:chOff x="9391521" y="2317320"/>
            <a:chExt cx="2520496" cy="3466491"/>
          </a:xfrm>
        </p:grpSpPr>
        <p:grpSp>
          <p:nvGrpSpPr>
            <p:cNvPr id="8217" name="Group 4"/>
            <p:cNvGrpSpPr/>
            <p:nvPr/>
          </p:nvGrpSpPr>
          <p:grpSpPr>
            <a:xfrm rot="0">
              <a:off x="9466094" y="2431578"/>
              <a:ext cx="2371295" cy="3352232"/>
              <a:chOff x="9466094" y="2431578"/>
              <a:chExt cx="2371296" cy="3352233"/>
            </a:xfrm>
          </p:grpSpPr>
          <p:pic>
            <p:nvPicPr>
              <p:cNvPr id="8218" name="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9466094" y="2431578"/>
                <a:ext cx="2371295" cy="193323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8219" name=""/>
              <p:cNvSpPr txBox="1"/>
              <p:nvPr/>
            </p:nvSpPr>
            <p:spPr>
              <a:xfrm>
                <a:off x="9685177" y="4512456"/>
                <a:ext cx="1933184" cy="127135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p>
                <a:pPr marL="0" lvl="0" indent="0" algn="ctr" defTabSz="1028836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rPr>
                  <a:t>MariaDB</a:t>
                </a:r>
                <a:endParaRPr xmlns:mc="http://schemas.openxmlformats.org/markup-compatibility/2006" xmlns:hp="http://schemas.haansoft.com/office/presentation/8.0" kumimoji="0" lang="ko-KR" altLang="en-US" sz="20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endParaRPr>
              </a:p>
              <a:p>
                <a:pPr marL="0" lvl="0" indent="0" algn="ctr" defTabSz="1028836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    <a:solidFill>
                      <a:srgbClr val="6182d6">
                        <a:alpha val="100000"/>
                      </a:srgbClr>
                    </a:solidFill>
                    <a:latin typeface="맑은 고딕"/>
                  </a:rPr>
                  <a:t>Back-end development tool</a:t>
                </a:r>
                <a:endParaRPr xmlns:mc="http://schemas.openxmlformats.org/markup-compatibility/2006" xmlns:hp="http://schemas.haansoft.com/office/presentation/8.0" kumimoji="1" lang="ko-KR" altLang="en-US" sz="1600" b="0" i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endParaRPr>
              </a:p>
            </p:txBody>
          </p:sp>
        </p:grpSp>
        <p:sp>
          <p:nvSpPr>
            <p:cNvPr id="8220" name=""/>
            <p:cNvSpPr txBox="1"/>
            <p:nvPr/>
          </p:nvSpPr>
          <p:spPr>
            <a:xfrm>
              <a:off x="9391521" y="2317320"/>
              <a:ext cx="2520496" cy="3466491"/>
            </a:xfrm>
            <a:prstGeom prst="rect">
              <a:avLst/>
            </a:prstGeom>
            <a:noFill/>
            <a:ln w="38235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GOAL &amp; METHOD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9221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Team Formation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9222" name="Group 1"/>
          <p:cNvGrpSpPr/>
          <p:nvPr/>
        </p:nvGrpSpPr>
        <p:grpSpPr>
          <a:xfrm rot="0">
            <a:off x="2499843" y="2547456"/>
            <a:ext cx="9078832" cy="761853"/>
            <a:chOff x="2499843" y="2547456"/>
            <a:chExt cx="9078832" cy="761853"/>
          </a:xfrm>
        </p:grpSpPr>
        <p:sp>
          <p:nvSpPr>
            <p:cNvPr id="9223" name=""/>
            <p:cNvSpPr txBox="1"/>
            <p:nvPr/>
          </p:nvSpPr>
          <p:spPr>
            <a:xfrm>
              <a:off x="2499843" y="2547456"/>
              <a:ext cx="1566574" cy="761853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Design</a:t>
              </a:r>
              <a:endPara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Specification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9224" name=""/>
            <p:cNvSpPr txBox="1"/>
            <p:nvPr/>
          </p:nvSpPr>
          <p:spPr>
            <a:xfrm>
              <a:off x="4209255" y="2547456"/>
              <a:ext cx="7369420" cy="761853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 양이삭 김창헌 정동진 송예진 최가은 손영훈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  <p:grpSp>
        <p:nvGrpSpPr>
          <p:cNvPr id="9225" name="Group 2"/>
          <p:cNvGrpSpPr/>
          <p:nvPr/>
        </p:nvGrpSpPr>
        <p:grpSpPr>
          <a:xfrm rot="0">
            <a:off x="2499843" y="3426805"/>
            <a:ext cx="9078832" cy="761853"/>
            <a:chOff x="2499843" y="3426805"/>
            <a:chExt cx="9078832" cy="761853"/>
          </a:xfrm>
        </p:grpSpPr>
        <p:sp>
          <p:nvSpPr>
            <p:cNvPr id="9226" name=""/>
            <p:cNvSpPr txBox="1"/>
            <p:nvPr/>
          </p:nvSpPr>
          <p:spPr>
            <a:xfrm>
              <a:off x="2499843" y="3426805"/>
              <a:ext cx="1566574" cy="761853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Front-end</a:t>
              </a:r>
              <a:endParaRPr xmlns:mc="http://schemas.openxmlformats.org/markup-compatibility/2006" xmlns:hp="http://schemas.haansoft.com/office/presentation/8.0" kumimoji="0" lang="ko-KR" altLang="en-US" sz="20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9227" name=""/>
            <p:cNvSpPr txBox="1"/>
            <p:nvPr/>
          </p:nvSpPr>
          <p:spPr>
            <a:xfrm>
              <a:off x="4209255" y="3426805"/>
              <a:ext cx="7369420" cy="761853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 김창헌 정동진 손영훈 양이삭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  <p:grpSp>
        <p:nvGrpSpPr>
          <p:cNvPr id="9228" name="Group 3"/>
          <p:cNvGrpSpPr/>
          <p:nvPr/>
        </p:nvGrpSpPr>
        <p:grpSpPr>
          <a:xfrm rot="0">
            <a:off x="2499843" y="4321951"/>
            <a:ext cx="9078832" cy="761909"/>
            <a:chOff x="2499843" y="4321951"/>
            <a:chExt cx="9078832" cy="761909"/>
          </a:xfrm>
        </p:grpSpPr>
        <p:sp>
          <p:nvSpPr>
            <p:cNvPr id="9229" name=""/>
            <p:cNvSpPr txBox="1"/>
            <p:nvPr/>
          </p:nvSpPr>
          <p:spPr>
            <a:xfrm>
              <a:off x="2499843" y="4321951"/>
              <a:ext cx="1566574" cy="761909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Back-end</a:t>
              </a:r>
              <a:endParaRPr xmlns:mc="http://schemas.openxmlformats.org/markup-compatibility/2006" xmlns:hp="http://schemas.haansoft.com/office/presentation/8.0" kumimoji="0" lang="ko-KR" altLang="en-US" sz="20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9230" name=""/>
            <p:cNvSpPr txBox="1"/>
            <p:nvPr/>
          </p:nvSpPr>
          <p:spPr>
            <a:xfrm>
              <a:off x="4209255" y="4321951"/>
              <a:ext cx="7369420" cy="761909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송예진 최가은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  <p:grpSp>
        <p:nvGrpSpPr>
          <p:cNvPr id="9231" name="Group 4"/>
          <p:cNvGrpSpPr/>
          <p:nvPr/>
        </p:nvGrpSpPr>
        <p:grpSpPr>
          <a:xfrm rot="0">
            <a:off x="2499843" y="5279053"/>
            <a:ext cx="9078832" cy="761853"/>
            <a:chOff x="2499843" y="5279053"/>
            <a:chExt cx="9078832" cy="761853"/>
          </a:xfrm>
        </p:grpSpPr>
        <p:sp>
          <p:nvSpPr>
            <p:cNvPr id="9232" name=""/>
            <p:cNvSpPr txBox="1"/>
            <p:nvPr/>
          </p:nvSpPr>
          <p:spPr>
            <a:xfrm>
              <a:off x="2499843" y="5279053"/>
              <a:ext cx="1566574" cy="761853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Documentation</a:t>
              </a:r>
              <a:endParaRPr xmlns:mc="http://schemas.openxmlformats.org/markup-compatibility/2006" xmlns:hp="http://schemas.haansoft.com/office/presentation/8.0" kumimoji="0" lang="ko-KR" altLang="en-US" sz="14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9236" name=""/>
            <p:cNvSpPr txBox="1"/>
            <p:nvPr/>
          </p:nvSpPr>
          <p:spPr>
            <a:xfrm>
              <a:off x="4209255" y="5279053"/>
              <a:ext cx="7369420" cy="761853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 양이삭 김창헌 정동진 송예진 최가은 손영훈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  <p:grpSp>
        <p:nvGrpSpPr>
          <p:cNvPr id="9237" name="Group 5"/>
          <p:cNvGrpSpPr/>
          <p:nvPr/>
        </p:nvGrpSpPr>
        <p:grpSpPr>
          <a:xfrm rot="0">
            <a:off x="2499843" y="1679270"/>
            <a:ext cx="9078832" cy="760290"/>
            <a:chOff x="2499843" y="1679270"/>
            <a:chExt cx="9078832" cy="760290"/>
          </a:xfrm>
        </p:grpSpPr>
        <p:sp>
          <p:nvSpPr>
            <p:cNvPr id="9238" name=""/>
            <p:cNvSpPr txBox="1"/>
            <p:nvPr/>
          </p:nvSpPr>
          <p:spPr>
            <a:xfrm>
              <a:off x="2499843" y="1679270"/>
              <a:ext cx="1566574" cy="760290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Requirement</a:t>
              </a:r>
              <a:endPara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Specification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9239" name=""/>
            <p:cNvSpPr txBox="1"/>
            <p:nvPr/>
          </p:nvSpPr>
          <p:spPr>
            <a:xfrm>
              <a:off x="4209255" y="1679270"/>
              <a:ext cx="7369420" cy="760290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 양이삭 김창헌 정동진 송예진 최가은 손영훈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REQUIREMENT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0245" name=""/>
          <p:cNvSpPr txBox="1"/>
          <p:nvPr/>
        </p:nvSpPr>
        <p:spPr>
          <a:xfrm>
            <a:off x="2499843" y="1626913"/>
            <a:ext cx="9078832" cy="7697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Plan in &lt;Requirement Specification&gt;</a:t>
            </a:r>
            <a:endParaRPr xmlns:mc="http://schemas.openxmlformats.org/markup-compatibility/2006" xmlns:hp="http://schemas.haansoft.com/office/presentation/8.0" kumimoji="0" lang="ko-KR" altLang="en-US" sz="28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Functional Requirement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10247" name="Group 1"/>
          <p:cNvGrpSpPr/>
          <p:nvPr/>
        </p:nvGrpSpPr>
        <p:grpSpPr>
          <a:xfrm rot="0">
            <a:off x="2499843" y="2482372"/>
            <a:ext cx="9078832" cy="639668"/>
            <a:chOff x="2499843" y="2482372"/>
            <a:chExt cx="9078832" cy="639668"/>
          </a:xfrm>
        </p:grpSpPr>
        <p:sp>
          <p:nvSpPr>
            <p:cNvPr id="10248" name=""/>
            <p:cNvSpPr txBox="1"/>
            <p:nvPr/>
          </p:nvSpPr>
          <p:spPr>
            <a:xfrm>
              <a:off x="2499843" y="2482372"/>
              <a:ext cx="1566574" cy="639668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Req.1</a:t>
              </a:r>
              <a:endParaRPr xmlns:mc="http://schemas.openxmlformats.org/markup-compatibility/2006" xmlns:hp="http://schemas.haansoft.com/office/presentation/8.0" kumimoji="0" lang="ko-KR" altLang="en-US" sz="14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10249" name=""/>
            <p:cNvSpPr txBox="1"/>
            <p:nvPr/>
          </p:nvSpPr>
          <p:spPr>
            <a:xfrm>
              <a:off x="4209255" y="2482372"/>
              <a:ext cx="7369420" cy="639668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 Sign In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  <p:grpSp>
        <p:nvGrpSpPr>
          <p:cNvPr id="10250" name="Group 2"/>
          <p:cNvGrpSpPr/>
          <p:nvPr/>
        </p:nvGrpSpPr>
        <p:grpSpPr>
          <a:xfrm rot="0">
            <a:off x="2499843" y="3296638"/>
            <a:ext cx="9078832" cy="639668"/>
            <a:chOff x="2499843" y="3296638"/>
            <a:chExt cx="9078832" cy="639668"/>
          </a:xfrm>
        </p:grpSpPr>
        <p:sp>
          <p:nvSpPr>
            <p:cNvPr id="10251" name=""/>
            <p:cNvSpPr txBox="1"/>
            <p:nvPr/>
          </p:nvSpPr>
          <p:spPr>
            <a:xfrm>
              <a:off x="2499843" y="3296638"/>
              <a:ext cx="1566574" cy="639668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Req.2</a:t>
              </a:r>
              <a:endParaRPr xmlns:mc="http://schemas.openxmlformats.org/markup-compatibility/2006" xmlns:hp="http://schemas.haansoft.com/office/presentation/8.0" kumimoji="0" lang="ko-KR" altLang="en-US" sz="14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10252" name=""/>
            <p:cNvSpPr txBox="1"/>
            <p:nvPr/>
          </p:nvSpPr>
          <p:spPr>
            <a:xfrm>
              <a:off x="4209255" y="3296638"/>
              <a:ext cx="7369420" cy="639668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 Log In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  <p:grpSp>
        <p:nvGrpSpPr>
          <p:cNvPr id="10253" name="Group 3"/>
          <p:cNvGrpSpPr/>
          <p:nvPr/>
        </p:nvGrpSpPr>
        <p:grpSpPr>
          <a:xfrm rot="0">
            <a:off x="2499843" y="4131501"/>
            <a:ext cx="9078832" cy="639668"/>
            <a:chOff x="2499843" y="4131501"/>
            <a:chExt cx="9078832" cy="639668"/>
          </a:xfrm>
        </p:grpSpPr>
        <p:sp>
          <p:nvSpPr>
            <p:cNvPr id="10254" name=""/>
            <p:cNvSpPr txBox="1"/>
            <p:nvPr/>
          </p:nvSpPr>
          <p:spPr>
            <a:xfrm>
              <a:off x="2499843" y="4131501"/>
              <a:ext cx="1566574" cy="639668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Req.3</a:t>
              </a:r>
              <a:endParaRPr xmlns:mc="http://schemas.openxmlformats.org/markup-compatibility/2006" xmlns:hp="http://schemas.haansoft.com/office/presentation/8.0" kumimoji="0" lang="ko-KR" altLang="en-US" sz="14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10255" name=""/>
            <p:cNvSpPr txBox="1"/>
            <p:nvPr/>
          </p:nvSpPr>
          <p:spPr>
            <a:xfrm>
              <a:off x="4209255" y="4131501"/>
              <a:ext cx="7369420" cy="639668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 Studying Curriculum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  <p:grpSp>
        <p:nvGrpSpPr>
          <p:cNvPr id="10256" name="Group 4"/>
          <p:cNvGrpSpPr/>
          <p:nvPr/>
        </p:nvGrpSpPr>
        <p:grpSpPr>
          <a:xfrm rot="0">
            <a:off x="2499843" y="4945767"/>
            <a:ext cx="9078832" cy="639613"/>
            <a:chOff x="2499843" y="4945767"/>
            <a:chExt cx="9078832" cy="639613"/>
          </a:xfrm>
        </p:grpSpPr>
        <p:sp>
          <p:nvSpPr>
            <p:cNvPr id="10260" name=""/>
            <p:cNvSpPr txBox="1"/>
            <p:nvPr/>
          </p:nvSpPr>
          <p:spPr>
            <a:xfrm>
              <a:off x="2499843" y="4945767"/>
              <a:ext cx="1566574" cy="639613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Req.4</a:t>
              </a:r>
              <a:endParaRPr xmlns:mc="http://schemas.openxmlformats.org/markup-compatibility/2006" xmlns:hp="http://schemas.haansoft.com/office/presentation/8.0" kumimoji="0" lang="ko-KR" altLang="en-US" sz="14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10261" name=""/>
            <p:cNvSpPr txBox="1"/>
            <p:nvPr/>
          </p:nvSpPr>
          <p:spPr>
            <a:xfrm>
              <a:off x="4209255" y="4945767"/>
              <a:ext cx="7369420" cy="639613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 Exercise Problems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  <p:grpSp>
        <p:nvGrpSpPr>
          <p:cNvPr id="10262" name="Group 5"/>
          <p:cNvGrpSpPr/>
          <p:nvPr/>
        </p:nvGrpSpPr>
        <p:grpSpPr>
          <a:xfrm rot="0">
            <a:off x="2499843" y="5791737"/>
            <a:ext cx="9078832" cy="639613"/>
            <a:chOff x="2499843" y="5791737"/>
            <a:chExt cx="9078832" cy="639613"/>
          </a:xfrm>
        </p:grpSpPr>
        <p:sp>
          <p:nvSpPr>
            <p:cNvPr id="10263" name=""/>
            <p:cNvSpPr txBox="1"/>
            <p:nvPr/>
          </p:nvSpPr>
          <p:spPr>
            <a:xfrm>
              <a:off x="2499843" y="5791737"/>
              <a:ext cx="1566574" cy="639613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Req.5</a:t>
              </a:r>
              <a:endParaRPr xmlns:mc="http://schemas.openxmlformats.org/markup-compatibility/2006" xmlns:hp="http://schemas.haansoft.com/office/presentation/8.0" kumimoji="0" lang="ko-KR" altLang="en-US" sz="14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10264" name=""/>
            <p:cNvSpPr txBox="1"/>
            <p:nvPr/>
          </p:nvSpPr>
          <p:spPr>
            <a:xfrm>
              <a:off x="4209255" y="5791737"/>
              <a:ext cx="7369420" cy="639613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 Checking Scoring Result of Problems 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REQUIREMENT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1269" name=""/>
          <p:cNvSpPr txBox="1"/>
          <p:nvPr/>
        </p:nvSpPr>
        <p:spPr>
          <a:xfrm>
            <a:off x="2499843" y="1626913"/>
            <a:ext cx="9078832" cy="795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Plan in &lt;Requirement Specification&gt;</a:t>
            </a:r>
            <a:endParaRPr xmlns:mc="http://schemas.openxmlformats.org/markup-compatibility/2006" xmlns:hp="http://schemas.haansoft.com/office/presentation/8.0" kumimoji="0" lang="ko-KR" altLang="en-US" sz="28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1270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Non-functional Requirement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11271" name="Group 1"/>
          <p:cNvGrpSpPr/>
          <p:nvPr/>
        </p:nvGrpSpPr>
        <p:grpSpPr>
          <a:xfrm rot="0">
            <a:off x="2499843" y="2377659"/>
            <a:ext cx="9078832" cy="1506235"/>
            <a:chOff x="2499843" y="2377659"/>
            <a:chExt cx="9078832" cy="1506236"/>
          </a:xfrm>
        </p:grpSpPr>
        <p:sp>
          <p:nvSpPr>
            <p:cNvPr id="11272" name=""/>
            <p:cNvSpPr txBox="1"/>
            <p:nvPr/>
          </p:nvSpPr>
          <p:spPr>
            <a:xfrm>
              <a:off x="2499843" y="2377659"/>
              <a:ext cx="1566574" cy="1506235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Product Requirement</a:t>
              </a:r>
              <a:endParaRPr xmlns:mc="http://schemas.openxmlformats.org/markup-compatibility/2006" xmlns:hp="http://schemas.haansoft.com/office/presentation/8.0" kumimoji="0" lang="ko-KR" altLang="en-US" sz="14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11273" name=""/>
            <p:cNvSpPr txBox="1"/>
            <p:nvPr/>
          </p:nvSpPr>
          <p:spPr>
            <a:xfrm>
              <a:off x="4209255" y="2377659"/>
              <a:ext cx="7369420" cy="1506235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Usability req. </a:t>
              </a:r>
              <a:r>
                <a:rPr xmlns:mc="http://schemas.openxmlformats.org/markup-compatibility/2006" xmlns:hp="http://schemas.haansoft.com/office/presentation/8.0" kumimoji="1" lang="ko-KR" altLang="en-US" sz="1600" b="0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(UI)</a:t>
              </a:r>
              <a:endParaRPr xmlns:mc="http://schemas.openxmlformats.org/markup-compatibility/2006" xmlns:hp="http://schemas.haansoft.com/office/presentation/8.0" kumimoji="1" lang="ko-KR" altLang="en-US" sz="1600" b="0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Efficiency req.</a:t>
              </a:r>
              <a:endPara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Dependability req.</a:t>
              </a:r>
              <a:endPara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Security req.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  <p:grpSp>
        <p:nvGrpSpPr>
          <p:cNvPr id="11274" name="Group 2"/>
          <p:cNvGrpSpPr/>
          <p:nvPr/>
        </p:nvGrpSpPr>
        <p:grpSpPr>
          <a:xfrm rot="0">
            <a:off x="2499843" y="4018805"/>
            <a:ext cx="9078832" cy="1220561"/>
            <a:chOff x="2499843" y="4018805"/>
            <a:chExt cx="9078832" cy="1220561"/>
          </a:xfrm>
        </p:grpSpPr>
        <p:sp>
          <p:nvSpPr>
            <p:cNvPr id="11275" name=""/>
            <p:cNvSpPr txBox="1"/>
            <p:nvPr/>
          </p:nvSpPr>
          <p:spPr>
            <a:xfrm>
              <a:off x="2499843" y="4018805"/>
              <a:ext cx="1566574" cy="1220561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Organization Requirement</a:t>
              </a:r>
              <a:endParaRPr xmlns:mc="http://schemas.openxmlformats.org/markup-compatibility/2006" xmlns:hp="http://schemas.haansoft.com/office/presentation/8.0" kumimoji="0" lang="ko-KR" altLang="en-US" sz="14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11276" name=""/>
            <p:cNvSpPr txBox="1"/>
            <p:nvPr/>
          </p:nvSpPr>
          <p:spPr>
            <a:xfrm>
              <a:off x="4209255" y="4018805"/>
              <a:ext cx="7369420" cy="1220561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Environmental req.</a:t>
              </a:r>
              <a:endPara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Operational req.</a:t>
              </a:r>
              <a:endPara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Development req.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  <p:grpSp>
        <p:nvGrpSpPr>
          <p:cNvPr id="11277" name="Group 3"/>
          <p:cNvGrpSpPr/>
          <p:nvPr/>
        </p:nvGrpSpPr>
        <p:grpSpPr>
          <a:xfrm rot="0">
            <a:off x="2499843" y="5347318"/>
            <a:ext cx="9078832" cy="1220561"/>
            <a:chOff x="2499843" y="5347318"/>
            <a:chExt cx="9078832" cy="1220561"/>
          </a:xfrm>
        </p:grpSpPr>
        <p:sp>
          <p:nvSpPr>
            <p:cNvPr id="11278" name=""/>
            <p:cNvSpPr txBox="1"/>
            <p:nvPr/>
          </p:nvSpPr>
          <p:spPr>
            <a:xfrm>
              <a:off x="2499843" y="5347318"/>
              <a:ext cx="1566574" cy="1220561"/>
            </a:xfrm>
            <a:prstGeom prst="rect">
              <a:avLst/>
            </a:prstGeom>
            <a:solidFill>
              <a:srgbClr val="6182d6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External Requirement</a:t>
              </a:r>
              <a:endParaRPr xmlns:mc="http://schemas.openxmlformats.org/markup-compatibility/2006" xmlns:hp="http://schemas.haansoft.com/office/presentation/8.0" kumimoji="0" lang="ko-KR" altLang="en-US" sz="1400" b="1" i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  <p:sp>
          <p:nvSpPr>
            <p:cNvPr id="11279" name=""/>
            <p:cNvSpPr txBox="1"/>
            <p:nvPr/>
          </p:nvSpPr>
          <p:spPr>
            <a:xfrm>
              <a:off x="4209255" y="5347318"/>
              <a:ext cx="7369420" cy="1220561"/>
            </a:xfrm>
            <a:prstGeom prst="rect">
              <a:avLst/>
            </a:prstGeom>
            <a:solidFill>
              <a:srgbClr val="ffffff"/>
            </a:solidFill>
            <a:ln w="19089" cap="flat" cmpd="sng" algn="ctr">
              <a:solidFill>
                <a:srgbClr val="6182d6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ctr">
              <a:noAutofit/>
            </a:bodyPr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Regulatory req. / Legislative req.</a:t>
              </a:r>
              <a:endPara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Ethical req.</a:t>
              </a:r>
              <a:endPara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  <a:solidFill>
                    <a:srgbClr val="6182d6">
                      <a:alpha val="100000"/>
                    </a:srgbClr>
                  </a:solidFill>
                  <a:latin typeface="맑은 고딕"/>
                </a:rPr>
                <a:t>Safety req. / Security req.</a:t>
              </a:r>
              <a:endParaRPr xmlns:mc="http://schemas.openxmlformats.org/markup-compatibility/2006" xmlns:hp="http://schemas.haansoft.com/office/presentation/8.0" kumimoji="0" lang="ko-KR" altLang="en-US" sz="1600" b="1" i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제목 1"/>
          <p:cNvSpPr>
            <a:spLocks noGrp="1"/>
          </p:cNvSpPr>
          <p:nvPr>
            <p:ph type="title" idx="0"/>
          </p:nvPr>
        </p:nvSpPr>
        <p:spPr>
          <a:xfrm rot="16200000">
            <a:off x="-2410926" y="2410926"/>
            <a:ext cx="6853498" cy="203170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IMPLEMENTATION</a:t>
            </a:r>
            <a:endParaRPr xmlns:mc="http://schemas.openxmlformats.org/markup-compatibility/2006" xmlns:hp="http://schemas.haansoft.com/office/presentation/8.0" kumimoji="0" lang="ko-KR" altLang="en-US" sz="56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293" name=""/>
          <p:cNvSpPr txBox="1"/>
          <p:nvPr/>
        </p:nvSpPr>
        <p:spPr>
          <a:xfrm>
            <a:off x="2499843" y="1626913"/>
            <a:ext cx="9078832" cy="4837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p>
            <a:pPr marL="0" lvl="0" indent="0" algn="ctr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Main Page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2294" name=""/>
          <p:cNvSpPr txBox="1"/>
          <p:nvPr/>
        </p:nvSpPr>
        <p:spPr>
          <a:xfrm>
            <a:off x="2499843" y="517428"/>
            <a:ext cx="9078832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baseline="0" mc:Ignorable="hp" hp:hslEmbossed="0">
                <a:solidFill>
                  <a:srgbClr val="6182d6">
                    <a:alpha val="100000"/>
                  </a:srgbClr>
                </a:solidFill>
                <a:latin typeface="맑은 고딕"/>
                <a:ea typeface="맑은 고딕"/>
              </a:rPr>
              <a:t>Sub-systems Implementation</a:t>
            </a:r>
            <a:endParaRPr xmlns:mc="http://schemas.openxmlformats.org/markup-compatibility/2006" xmlns:hp="http://schemas.haansoft.com/office/presentation/8.0" kumimoji="0" lang="ko-KR" altLang="en-US" sz="4000" b="1" i="0" mc:Ignorable="hp" hp:hslEmbossed="0">
              <a:solidFill>
                <a:srgbClr val="6182d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229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2212" y="2498727"/>
            <a:ext cx="7706889" cy="4098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427</ep:Words>
  <ep:PresentationFormat>화면 슬라이드 쇼(4:3)</ep:PresentationFormat>
  <ep:Paragraphs>107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ep:HeadingPairs>
  <ep:TitlesOfParts>
    <vt:vector size="24" baseType="lpstr">
      <vt:lpstr>한컴오피스</vt:lpstr>
      <vt:lpstr>한컴오피스</vt:lpstr>
      <vt:lpstr>Team4 Edupy Final Presentation : Web Service Program for Chat-bot Education in Python</vt:lpstr>
      <vt:lpstr>CONTENTS</vt:lpstr>
      <vt:lpstr>OVERVIEW</vt:lpstr>
      <vt:lpstr>GOAL &amp; METHOD</vt:lpstr>
      <vt:lpstr>GOAL &amp; METHOD</vt:lpstr>
      <vt:lpstr>GOAL &amp; METHOD</vt:lpstr>
      <vt:lpstr>REQUIREMENT</vt:lpstr>
      <vt:lpstr>REQUIREMENT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COMPLEMENTARY</vt:lpstr>
      <vt:lpstr>COMPLEMENTARY</vt:lpstr>
      <vt:lpstr>Thank you.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2022-05-23T04:52:54.949</dcterms:created>
  <dc:creator>양이삭</dc:creator>
  <cp:lastModifiedBy>양이삭</cp:lastModifiedBy>
  <dcterms:modified xsi:type="dcterms:W3CDTF">2022-05-27T06:10:03.180</dcterms:modified>
  <cp:revision>6</cp:revision>
  <dc:title>Edupy Final Presentation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